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4240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000">
                <a:solidFill>
                  <a:srgbClr val="500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may suggest that TWT is effective in improving reading scores at younger ages, but not as effective at older ages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>
              <a:buSzPct val="100000"/>
              <a:defRPr sz="4800"/>
            </a:lvl1pPr>
            <a:lvl2pPr indent="304800">
              <a:buSzPct val="100000"/>
              <a:defRPr sz="4800"/>
            </a:lvl2pPr>
            <a:lvl3pPr indent="304800">
              <a:buSzPct val="100000"/>
              <a:defRPr sz="4800"/>
            </a:lvl3pPr>
            <a:lvl4pPr indent="304800">
              <a:buSzPct val="100000"/>
              <a:defRPr sz="4800"/>
            </a:lvl4pPr>
            <a:lvl5pPr indent="304800">
              <a:buSzPct val="100000"/>
              <a:defRPr sz="4800"/>
            </a:lvl5pPr>
            <a:lvl6pPr indent="304800">
              <a:buSzPct val="100000"/>
              <a:defRPr sz="4800"/>
            </a:lvl6pPr>
            <a:lvl7pPr indent="304800">
              <a:buSzPct val="100000"/>
              <a:defRPr sz="4800"/>
            </a:lvl7pPr>
            <a:lvl8pPr indent="304800">
              <a:buSzPct val="100000"/>
              <a:defRPr sz="4800"/>
            </a:lvl8pPr>
            <a:lvl9pPr indent="304800"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None/>
              <a:defRPr/>
            </a:lvl1pPr>
            <a:lvl2pPr marL="0" indent="190500">
              <a:spcBef>
                <a:spcPts val="0"/>
              </a:spcBef>
              <a:buSzPct val="100000"/>
              <a:buNone/>
              <a:defRPr sz="3000"/>
            </a:lvl2pPr>
            <a:lvl3pPr marL="0" indent="190500">
              <a:spcBef>
                <a:spcPts val="0"/>
              </a:spcBef>
              <a:buSzPct val="100000"/>
              <a:buNone/>
              <a:defRPr sz="3000"/>
            </a:lvl3pPr>
            <a:lvl4pPr marL="0" indent="190500">
              <a:spcBef>
                <a:spcPts val="0"/>
              </a:spcBef>
              <a:buSzPct val="100000"/>
              <a:buNone/>
              <a:defRPr sz="3000"/>
            </a:lvl4pPr>
            <a:lvl5pPr marL="0" indent="190500">
              <a:spcBef>
                <a:spcPts val="0"/>
              </a:spcBef>
              <a:buSzPct val="100000"/>
              <a:buNone/>
              <a:defRPr sz="3000"/>
            </a:lvl5pPr>
            <a:lvl6pPr marL="0" indent="190500">
              <a:spcBef>
                <a:spcPts val="0"/>
              </a:spcBef>
              <a:buSzPct val="100000"/>
              <a:buNone/>
              <a:defRPr sz="3000"/>
            </a:lvl6pPr>
            <a:lvl7pPr marL="0" indent="190500">
              <a:spcBef>
                <a:spcPts val="0"/>
              </a:spcBef>
              <a:buSzPct val="100000"/>
              <a:buNone/>
              <a:defRPr sz="3000"/>
            </a:lvl7pPr>
            <a:lvl8pPr marL="0" indent="190500">
              <a:spcBef>
                <a:spcPts val="0"/>
              </a:spcBef>
              <a:buSzPct val="100000"/>
              <a:buNone/>
              <a:defRPr sz="3000"/>
            </a:lvl8pPr>
            <a:lvl9pPr marL="0" indent="19050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A64128"/>
                </a:solidFill>
              </a:defRPr>
            </a:lvl1pPr>
            <a:lvl2pPr>
              <a:defRPr>
                <a:solidFill>
                  <a:srgbClr val="A64128"/>
                </a:solidFill>
              </a:defRPr>
            </a:lvl2pPr>
            <a:lvl3pPr>
              <a:defRPr>
                <a:solidFill>
                  <a:srgbClr val="A64128"/>
                </a:solidFill>
              </a:defRPr>
            </a:lvl3pPr>
            <a:lvl4pPr>
              <a:defRPr>
                <a:solidFill>
                  <a:srgbClr val="A64128"/>
                </a:solidFill>
              </a:defRPr>
            </a:lvl4pPr>
            <a:lvl5pPr>
              <a:defRPr>
                <a:solidFill>
                  <a:srgbClr val="A64128"/>
                </a:solidFill>
              </a:defRPr>
            </a:lvl5pPr>
            <a:lvl6pPr>
              <a:defRPr>
                <a:solidFill>
                  <a:srgbClr val="A64128"/>
                </a:solidFill>
              </a:defRPr>
            </a:lvl6pPr>
            <a:lvl7pPr>
              <a:defRPr>
                <a:solidFill>
                  <a:srgbClr val="A64128"/>
                </a:solidFill>
              </a:defRPr>
            </a:lvl7pPr>
            <a:lvl8pPr>
              <a:defRPr>
                <a:solidFill>
                  <a:srgbClr val="A64128"/>
                </a:solidFill>
              </a:defRPr>
            </a:lvl8pPr>
            <a:lvl9pPr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1793514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Tail Waggin’ Tutors: Effects of Dogs on Reading Scores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29521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By Bridget Anton, </a:t>
            </a:r>
          </a:p>
          <a:p>
            <a:pPr lvl="0" rtl="0">
              <a:buNone/>
            </a:pPr>
            <a:r>
              <a:rPr lang="en"/>
              <a:t>Christina Guentert, </a:t>
            </a:r>
          </a:p>
          <a:p>
            <a:pPr>
              <a:buNone/>
            </a:pPr>
            <a:r>
              <a:rPr lang="en"/>
              <a:t>Hannah Krotulis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Bridget’s Study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* The children considered at-risk in this study were defined by my operational definition of at-risk: Students within in each grade level who fell one standard deviation below the mean of RIT sheet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Research Questions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Do reading scores improve with TWT compared to without TWT?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Are 2 years of TWT conducive to increasing reading scores as compared to 1 year of TWT and 0 years of TWT? </a:t>
            </a:r>
            <a:endParaRPr lang="en" sz="2400" dirty="0" smtClean="0"/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 smtClean="0"/>
              <a:t>Is TWT effective for at-risk students?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Research Questions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Do ESL students participating in the TWT reading program have higher reading scores than ESL students who did not participate?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Do ESL students who live with school aged siblings have higher reading scores than those who do not?</a:t>
            </a:r>
          </a:p>
          <a:p>
            <a:pPr marL="457200" lvl="0" indent="-3810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Does the degree of English spoken in households positively correlate with reading scores?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821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811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Participants</a:t>
            </a:r>
          </a:p>
          <a:p>
            <a:pPr marL="0" lvl="0" indent="0" rtl="0">
              <a:buNone/>
            </a:pPr>
            <a:r>
              <a:rPr lang="en" sz="2200"/>
              <a:t>* K-4 from an Elementary School in NJ</a:t>
            </a:r>
          </a:p>
          <a:p>
            <a:pPr marL="0" lvl="0" indent="0" rtl="0">
              <a:buNone/>
            </a:pPr>
            <a:r>
              <a:rPr lang="en" sz="2200"/>
              <a:t>* 487 records </a:t>
            </a:r>
          </a:p>
          <a:p>
            <a:pPr marL="0" lvl="0" indent="0" rtl="0">
              <a:buNone/>
            </a:pPr>
            <a:r>
              <a:rPr lang="en" sz="2200"/>
              <a:t>* About 160 children in grades K-4.</a:t>
            </a:r>
          </a:p>
          <a:p>
            <a:pPr marL="0" lvl="0" indent="0" rtl="0">
              <a:buNone/>
            </a:pPr>
            <a:r>
              <a:rPr lang="en" sz="2200"/>
              <a:t>* Gender: 50.9% Males and 49.1% Females</a:t>
            </a:r>
          </a:p>
          <a:p>
            <a:pPr marL="0" lvl="0" indent="0" rtl="0">
              <a:buNone/>
            </a:pPr>
            <a:r>
              <a:rPr lang="en" sz="2200"/>
              <a:t>* Ethnicity: 72.9% Caucasian, 0% African American, 5.7% Asian American, 17.9% Hispanic</a:t>
            </a:r>
          </a:p>
          <a:p>
            <a:endParaRPr lang="en" sz="2200"/>
          </a:p>
        </p:txBody>
      </p:sp>
      <p:pic>
        <p:nvPicPr>
          <p:cNvPr id="113" name="Shape 1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38800" y="826300"/>
            <a:ext cx="2990850" cy="1524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50600" y="8952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Materials</a:t>
            </a:r>
          </a:p>
          <a:p>
            <a:pPr marL="457200" lvl="0" indent="-3683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/>
              <a:t>NWEA Achievement Reading Test</a:t>
            </a:r>
          </a:p>
          <a:p>
            <a:pPr marL="914400" lvl="1" indent="-3556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Routinely administered to children at the school every fall, winter, and spring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800"/>
              <a:t>Kindergarten does not take it in the fall</a:t>
            </a:r>
          </a:p>
          <a:p>
            <a:pPr marL="457200" lvl="0" indent="-3683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/>
              <a:t>Test-retest across the span of 7-12 months reading reliability ranging from low .80s to low .90s</a:t>
            </a:r>
          </a:p>
          <a:p>
            <a:pPr marL="457200" lvl="0" indent="-3683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/>
              <a:t>Content validity through mapping curriculum standards (Arizona Instrument to Measure Standards,  Colorado Student Assessment Program) with the NWEA test blueprint</a:t>
            </a:r>
          </a:p>
          <a:p>
            <a:pPr marL="457200" lvl="0" indent="-3683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/>
              <a:t>Criterion validity with Pearson correlations ranging from .66 to .87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942700"/>
            <a:ext cx="8229600" cy="398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Procedure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Therapy dog and handler enter classroom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Introduction of dog to classroom depends on teacher</a:t>
            </a:r>
          </a:p>
          <a:p>
            <a:pPr marL="457200" lvl="0" indent="-3810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After greeting, dog and handler sit on reading carpet and students break into groups of 3-6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677200" y="125625"/>
            <a:ext cx="2288374" cy="1452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961575"/>
            <a:ext cx="8229600" cy="396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Procedure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Each group gets chance to sit on carpet and read to dog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Students are given a book that corresponds to group’s reading level; each student takes a turn reading 1 page until book is finished </a:t>
            </a:r>
          </a:p>
          <a:p>
            <a:pPr marL="914400" lvl="1" indent="-3810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/>
              <a:t>About 10-20 minutes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Method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933275"/>
            <a:ext cx="8229600" cy="399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Procedure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Interpreting data: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Accessed archival data (reading test scores provided by school from NWEA Achievement Level Test administered 3 times/year)</a:t>
            </a:r>
          </a:p>
          <a:p>
            <a:pPr marL="914400" lvl="1" indent="-3683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Every child in school participated in reading program (grades K-5)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Bridget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900"/>
              <a:t>A 2 x4 analysis of variance of reading score was conducted </a:t>
            </a:r>
          </a:p>
          <a:p>
            <a:endParaRPr lang="en" sz="1900"/>
          </a:p>
          <a:p>
            <a:pPr lvl="0" rtl="0">
              <a:buNone/>
            </a:pPr>
            <a:r>
              <a:rPr lang="en" sz="1900"/>
              <a:t>* No main effect for reading program was found </a:t>
            </a:r>
            <a:r>
              <a:rPr lang="en" sz="1900" i="1"/>
              <a:t>F </a:t>
            </a:r>
            <a:r>
              <a:rPr lang="en" sz="1900"/>
              <a:t>(1, 315) = 1.14</a:t>
            </a:r>
          </a:p>
          <a:p>
            <a:pPr lvl="0" rtl="0">
              <a:buNone/>
            </a:pPr>
            <a:r>
              <a:rPr lang="en" sz="1900"/>
              <a:t>* There was a main effect for grade, </a:t>
            </a:r>
            <a:r>
              <a:rPr lang="en" sz="1900" i="1"/>
              <a:t>F </a:t>
            </a:r>
            <a:r>
              <a:rPr lang="en" sz="1900"/>
              <a:t>(4, 315) = 126.43, </a:t>
            </a:r>
            <a:r>
              <a:rPr lang="en" sz="1900" i="1"/>
              <a:t>p </a:t>
            </a:r>
            <a:r>
              <a:rPr lang="en" sz="1900"/>
              <a:t>&lt; .001.</a:t>
            </a:r>
          </a:p>
          <a:p>
            <a:endParaRPr lang="en" sz="1900"/>
          </a:p>
          <a:p>
            <a:pPr lvl="0" rtl="0">
              <a:buNone/>
            </a:pPr>
            <a:r>
              <a:rPr lang="en" sz="1900"/>
              <a:t>* No main effect for reading program was found </a:t>
            </a:r>
            <a:r>
              <a:rPr lang="en" sz="1900" i="1"/>
              <a:t>F </a:t>
            </a:r>
            <a:r>
              <a:rPr lang="en" sz="1900"/>
              <a:t>(1,30) = 0.01, </a:t>
            </a:r>
            <a:r>
              <a:rPr lang="en" sz="1900" i="1"/>
              <a:t>p = .942.</a:t>
            </a:r>
          </a:p>
          <a:p>
            <a:pPr lvl="0" rtl="0">
              <a:buNone/>
            </a:pPr>
            <a:r>
              <a:rPr lang="en" sz="1900" i="1"/>
              <a:t>* </a:t>
            </a:r>
            <a:r>
              <a:rPr lang="en" sz="1900"/>
              <a:t>There was a main effect for grade, </a:t>
            </a:r>
            <a:r>
              <a:rPr lang="en" sz="1900" i="1"/>
              <a:t>F </a:t>
            </a:r>
            <a:r>
              <a:rPr lang="en" sz="1900"/>
              <a:t>(3,30) = 16.94,</a:t>
            </a:r>
            <a:r>
              <a:rPr lang="en" sz="1900" i="1"/>
              <a:t> p </a:t>
            </a:r>
            <a:r>
              <a:rPr lang="en" sz="1900"/>
              <a:t>&lt; .001.</a:t>
            </a:r>
          </a:p>
          <a:p>
            <a:endParaRPr lang="en" sz="1900"/>
          </a:p>
          <a:p>
            <a:pPr>
              <a:buNone/>
            </a:pPr>
            <a:r>
              <a:rPr lang="en" sz="1900" i="1"/>
              <a:t>* </a:t>
            </a:r>
            <a:r>
              <a:rPr lang="en" sz="1900"/>
              <a:t>Interaction of Reading Program and Grade was NOT significant, </a:t>
            </a:r>
            <a:r>
              <a:rPr lang="en" sz="1900" i="1"/>
              <a:t>F </a:t>
            </a:r>
            <a:r>
              <a:rPr lang="en" sz="1900"/>
              <a:t>(3,30) = 0.31,</a:t>
            </a:r>
            <a:r>
              <a:rPr lang="en" sz="1900" i="1"/>
              <a:t> p</a:t>
            </a:r>
            <a:r>
              <a:rPr lang="en" sz="1900"/>
              <a:t>= .820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Christina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Year 1: No significant difference between reading scores of students in the TWT group (</a:t>
            </a:r>
            <a:r>
              <a:rPr lang="en" sz="2000" i="1"/>
              <a:t>M</a:t>
            </a:r>
            <a:r>
              <a:rPr lang="en" sz="2000"/>
              <a:t> = 192.19) and those in control group (</a:t>
            </a:r>
            <a:r>
              <a:rPr lang="en" sz="2000" i="1"/>
              <a:t>M</a:t>
            </a:r>
            <a:r>
              <a:rPr lang="en" sz="2000"/>
              <a:t> = 189.47)</a:t>
            </a:r>
          </a:p>
          <a:p>
            <a:pPr marL="914400" lvl="1" indent="-3556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Main effect for grade: as age increases, so does reading development</a:t>
            </a:r>
          </a:p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Interaction between TWT participation and grade was significant (comparison of TWT and control group within each grade)</a:t>
            </a:r>
          </a:p>
          <a:p>
            <a:pPr marL="914400" lvl="1" indent="-3556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Only interaction which even approaching significance was in kindergarteners participating in TWT (</a:t>
            </a:r>
            <a:r>
              <a:rPr lang="en" sz="2000" i="1"/>
              <a:t>M</a:t>
            </a:r>
            <a:r>
              <a:rPr lang="en" sz="2000"/>
              <a:t> = 169.96) vs those in control group (</a:t>
            </a:r>
            <a:r>
              <a:rPr lang="en" sz="2000" i="1"/>
              <a:t>M</a:t>
            </a:r>
            <a:r>
              <a:rPr lang="en" sz="2000"/>
              <a:t> = 159.76), where </a:t>
            </a:r>
            <a:r>
              <a:rPr lang="en" sz="2000" i="1"/>
              <a:t>p</a:t>
            </a:r>
            <a:r>
              <a:rPr lang="en" sz="2000"/>
              <a:t> = .108.</a:t>
            </a:r>
            <a:r>
              <a:rPr lang="en" sz="2000">
                <a:solidFill>
                  <a:srgbClr val="500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Animals shown to have a positive influence on human functioning</a:t>
            </a:r>
          </a:p>
          <a:p>
            <a:pPr marL="457200" lvl="0" indent="-419100" rt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/>
              <a:t>Animals offer various benefits to humans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L</a:t>
            </a:r>
            <a:r>
              <a:rPr lang="en" sz="2400"/>
              <a:t>ower blood pressure, stronger immunity, </a:t>
            </a:r>
            <a:r>
              <a:rPr lang="en"/>
              <a:t>positive mood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These benefits seen in Animal Assisted Activity (AAA) and Animal-Assisted Therapy (AAT).</a:t>
            </a:r>
          </a:p>
          <a:p>
            <a:endParaRPr lang="en" sz="2400"/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Christina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Year 2: Significant difference between reading scores of students in TWT group (</a:t>
            </a:r>
            <a:r>
              <a:rPr lang="en" sz="2000" i="1"/>
              <a:t>M</a:t>
            </a:r>
            <a:r>
              <a:rPr lang="en" sz="2000"/>
              <a:t> = 194.73) vs. control group (</a:t>
            </a:r>
            <a:r>
              <a:rPr lang="en" sz="2000" i="1"/>
              <a:t>M</a:t>
            </a:r>
            <a:r>
              <a:rPr lang="en" sz="2000"/>
              <a:t> = 189.47) yielding a main effect (</a:t>
            </a:r>
            <a:r>
              <a:rPr lang="en" sz="2000" i="1"/>
              <a:t>F</a:t>
            </a:r>
            <a:r>
              <a:rPr lang="en" sz="2000"/>
              <a:t>(1,303)=4.34, </a:t>
            </a:r>
            <a:r>
              <a:rPr lang="en" sz="2000" i="1"/>
              <a:t>p</a:t>
            </a:r>
            <a:r>
              <a:rPr lang="en" sz="2000"/>
              <a:t> = .038, partial </a:t>
            </a:r>
            <a:r>
              <a:rPr lang="en" sz="2000" i="1"/>
              <a:t>η</a:t>
            </a:r>
            <a:r>
              <a:rPr lang="en" sz="2000" i="1" baseline="30000"/>
              <a:t>2</a:t>
            </a:r>
            <a:r>
              <a:rPr lang="en" sz="2000" baseline="30000"/>
              <a:t> </a:t>
            </a:r>
            <a:r>
              <a:rPr lang="en" sz="2000"/>
              <a:t>= 0.014)</a:t>
            </a:r>
          </a:p>
          <a:p>
            <a:pPr marL="914400" lvl="1" indent="-33655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700"/>
              <a:t>Only interaction which was significant was comparison of kindergarteners participating in TWT (</a:t>
            </a:r>
            <a:r>
              <a:rPr lang="en" sz="1700" i="1"/>
              <a:t>M </a:t>
            </a:r>
            <a:r>
              <a:rPr lang="en" sz="1700"/>
              <a:t>= 171.85) vs. those in control group (</a:t>
            </a:r>
            <a:r>
              <a:rPr lang="en" sz="1700" i="1"/>
              <a:t>M</a:t>
            </a:r>
            <a:r>
              <a:rPr lang="en" sz="1700"/>
              <a:t> = 159.76), where </a:t>
            </a:r>
            <a:r>
              <a:rPr lang="en" sz="1700" i="1"/>
              <a:t>p</a:t>
            </a:r>
            <a:r>
              <a:rPr lang="en" sz="1700"/>
              <a:t> = .049</a:t>
            </a:r>
          </a:p>
          <a:p>
            <a:pPr marL="914400" lvl="1" indent="-33655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700"/>
              <a:t> Interaction comparing first graders who participated in TWT (</a:t>
            </a:r>
            <a:r>
              <a:rPr lang="en" sz="1700" i="1"/>
              <a:t>M</a:t>
            </a:r>
            <a:r>
              <a:rPr lang="en" sz="1700"/>
              <a:t> = 186.15) with those in control group (</a:t>
            </a:r>
            <a:r>
              <a:rPr lang="en" sz="1700" i="1"/>
              <a:t>M</a:t>
            </a:r>
            <a:r>
              <a:rPr lang="en" sz="1700"/>
              <a:t> = 176.34), where </a:t>
            </a:r>
            <a:r>
              <a:rPr lang="en" sz="1700" i="1"/>
              <a:t>p</a:t>
            </a:r>
            <a:r>
              <a:rPr lang="en" sz="1700"/>
              <a:t> = .089 approached significance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Hannah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9525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ESL Reading Scores</a:t>
            </a:r>
          </a:p>
          <a:p>
            <a:pPr marL="457200" lvl="0" indent="-3619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100"/>
              <a:t>Main effect for grade, but not for the TWT program. Reading scores increased with grade level </a:t>
            </a:r>
            <a:r>
              <a:rPr lang="en" sz="2100" i="1"/>
              <a:t>F</a:t>
            </a:r>
            <a:r>
              <a:rPr lang="en" sz="2100"/>
              <a:t>(4, 45) = 26.21, </a:t>
            </a:r>
            <a:r>
              <a:rPr lang="en" sz="2100" i="1"/>
              <a:t>p</a:t>
            </a:r>
            <a:r>
              <a:rPr lang="en" sz="2100"/>
              <a:t> &lt; .001.</a:t>
            </a:r>
          </a:p>
          <a:p>
            <a:pPr marL="457200" lvl="0" indent="-3619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100"/>
              <a:t>Significant interaction of the TWT reading program and grade </a:t>
            </a:r>
            <a:r>
              <a:rPr lang="en" sz="2100" i="1"/>
              <a:t>F</a:t>
            </a:r>
            <a:r>
              <a:rPr lang="en" sz="2100"/>
              <a:t>(4, 45) = 3.98, </a:t>
            </a:r>
            <a:r>
              <a:rPr lang="en" sz="2100" i="1"/>
              <a:t>p</a:t>
            </a:r>
            <a:r>
              <a:rPr lang="en" sz="2100"/>
              <a:t> = 009. </a:t>
            </a:r>
          </a:p>
          <a:p>
            <a:pPr marL="457200" lvl="0" indent="-36195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100"/>
              <a:t>Only Kindergarten showed significance </a:t>
            </a:r>
          </a:p>
          <a:p>
            <a:pPr marL="914400" lvl="1" indent="-36195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100"/>
              <a:t>These differences between the control and experimental groups lessen as grades get higher.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Hannah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30550" y="1141550"/>
            <a:ext cx="6579520" cy="38140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Results: Hannah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Number of Siblings and English Proficiency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Due to small cell sizes, results were not reliable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Marginally significant results for high fluency of English spoken in the home, </a:t>
            </a:r>
            <a:r>
              <a:rPr lang="en" sz="2400" i="1"/>
              <a:t>F</a:t>
            </a:r>
            <a:r>
              <a:rPr lang="en" sz="2400"/>
              <a:t>(1, 24) = 3.37, </a:t>
            </a:r>
            <a:r>
              <a:rPr lang="en" sz="2400" i="1"/>
              <a:t>p</a:t>
            </a:r>
            <a:r>
              <a:rPr lang="en" sz="2400"/>
              <a:t> = .076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Started off with 24 students, which were further divided into subcategories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Discussion: Bridget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* As predicted, there was a main effect for grade</a:t>
            </a:r>
          </a:p>
          <a:p>
            <a:pPr lvl="0" rtl="0">
              <a:buNone/>
            </a:pPr>
            <a:r>
              <a:rPr lang="en" sz="1800"/>
              <a:t>* The data findings didn’t support my hypothesis of at-risk students’ reading scores increasing due to the TWT program</a:t>
            </a:r>
          </a:p>
          <a:p>
            <a:pPr lvl="0" rtl="0">
              <a:buNone/>
            </a:pPr>
            <a:r>
              <a:rPr lang="en" sz="1800"/>
              <a:t>* One reason behind this could be because of my original operational definition of ‘at-risk’ students</a:t>
            </a:r>
          </a:p>
          <a:p>
            <a:pPr lvl="0" rtl="0">
              <a:buNone/>
            </a:pPr>
            <a:r>
              <a:rPr lang="en" sz="1800"/>
              <a:t>* Future studies should include teacher’s recommendations on the criteria of what students should be labeled ‘at-risk</a:t>
            </a:r>
          </a:p>
          <a:p>
            <a:pPr>
              <a:buNone/>
            </a:pPr>
            <a:r>
              <a:rPr lang="en" sz="1800"/>
              <a:t>* Also, the elementary school came from a lower middle class suburban community whose students did not suffer in their academic performance prior to TWT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Discussion: Christina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Year 1: TWT did not significantly affect reading scores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Only marginally significant difference between TWT and control group scores occurred in the kindergarten classrooms; TWT only effective in younger children?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Year 2: TWT did significantly affect reading scores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Significant differences seen in kindergarten &amp; 1st grade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Cumulative effect?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Younger ages?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Discussion: Hannah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 greatest difference in reading scores between the TWT group and control group was in Kindergarten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Start reading programs early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Limitations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Study was not experimental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External factors</a:t>
            </a:r>
          </a:p>
          <a:p>
            <a:endParaRPr lang="en"/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Hurricane Sandy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51475" y="2052575"/>
            <a:ext cx="2562225" cy="17811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Future Research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Follow kindergarteners through school until end of 4th grade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Determine cumulative effect?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Effective at younger ages?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38375" y="24004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4275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Animal-Assisted Therapy (AAT): utilizes animals in treatment in order to accomplish predetermined goals and outcomes for individuals</a:t>
            </a:r>
          </a:p>
          <a:p>
            <a:pPr marL="914400" lvl="1" indent="-3556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Dogs provide patients with sense of comfort, well-being, and     </a:t>
            </a:r>
          </a:p>
          <a:p>
            <a:pPr marL="914400" lvl="1" indent="-3556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000"/>
              <a:t>   emotional support</a:t>
            </a:r>
          </a:p>
          <a:p>
            <a:pPr marL="1828800" lvl="3" indent="-3556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000"/>
              <a:t>Dogs can be used in a variety of domains (hospitals, nursing homes, schools) to foster healing, self-acceptance, and learning</a:t>
            </a:r>
          </a:p>
          <a:p>
            <a:endParaRPr lang="en" sz="2000"/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1325" y="2445375"/>
            <a:ext cx="1733550" cy="26289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17625" y="2455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AAT in schools</a:t>
            </a:r>
          </a:p>
          <a:p>
            <a:pPr marL="9144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Country-wide reading programs involving dogs have shown positive results</a:t>
            </a:r>
          </a:p>
          <a:p>
            <a:pPr marL="13716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Sit, Stay, Read in Chicago has participants increase their reading skills by reading 24 words per minute</a:t>
            </a:r>
          </a:p>
          <a:p>
            <a:pPr marL="13716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R.E.A.D. resulted in an increase of students reading ability by two grade levels after completion of the program</a:t>
            </a:r>
          </a:p>
          <a:p>
            <a:endParaRPr lang="en" sz="22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40675" y="11210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Dogs in school settings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Children who struggle to keep up with their peers in reading often anxious and self-conscious when asked to read out loud</a:t>
            </a:r>
          </a:p>
          <a:p>
            <a:pPr marL="1371600" lvl="2" indent="-3556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000"/>
              <a:t>Reading becomes a chore rather than an enjoyable activity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Presence of dogs has been shown to </a:t>
            </a:r>
          </a:p>
          <a:p>
            <a:pPr marL="457200" lvl="0" indent="0" rtl="0">
              <a:buNone/>
            </a:pPr>
            <a:r>
              <a:rPr lang="en" sz="2200"/>
              <a:t>      provide emotional support and comfort</a:t>
            </a:r>
          </a:p>
          <a:p>
            <a:endParaRPr lang="en" sz="2200"/>
          </a:p>
          <a:p>
            <a:endParaRPr lang="en" sz="2200"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378425" y="3069925"/>
            <a:ext cx="2419350" cy="18954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AAT Reading Programs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Tail Waggin’ Tutors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 handler brings a dog into the classroom, in which children take turns reading aloud to the animals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This is the program used in our study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299800" y="259475"/>
            <a:ext cx="2286000" cy="1905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Hannah’s Study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 United States has a large immigrant population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Children growing up in homes that speak primarily in their native language are put at a disadvantage in the school system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There is a language barrier between the U.S. education system and immigrant parents, which can have a large impact on students living in ESL homes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Hannah’s Study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Children with siblings are shown to have great social and behavioral benefits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Siblings provide support for one another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/>
              <a:t>Academically and linguistically</a:t>
            </a:r>
          </a:p>
          <a:p>
            <a:endParaRPr lang="en" sz="22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Hannah’s Study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ESL students face higher rates of anxiety and are subject to internalizing negative thoughts about themselves</a:t>
            </a:r>
          </a:p>
          <a:p>
            <a:pPr marL="457200" lvl="0" indent="-3810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Dogs can provide the “unconditional” support and acceptance needed for them to feel comfortable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1437</Words>
  <Application>Microsoft Office PowerPoint</Application>
  <PresentationFormat>On-screen Show (16:9)</PresentationFormat>
  <Paragraphs>139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western</vt:lpstr>
      <vt:lpstr>Tail Waggin’ Tutors: Effects of Dogs on Reading Scores</vt:lpstr>
      <vt:lpstr>Introduction</vt:lpstr>
      <vt:lpstr>Introduction</vt:lpstr>
      <vt:lpstr>Introduction</vt:lpstr>
      <vt:lpstr>Introduction</vt:lpstr>
      <vt:lpstr>Introduction</vt:lpstr>
      <vt:lpstr>Hannah’s Study</vt:lpstr>
      <vt:lpstr>Hannah’s Study</vt:lpstr>
      <vt:lpstr>Hannah’s Study</vt:lpstr>
      <vt:lpstr>Bridget’s Study</vt:lpstr>
      <vt:lpstr>Research Questions</vt:lpstr>
      <vt:lpstr>Research Questions</vt:lpstr>
      <vt:lpstr>Method</vt:lpstr>
      <vt:lpstr>Method</vt:lpstr>
      <vt:lpstr>Method</vt:lpstr>
      <vt:lpstr>Method</vt:lpstr>
      <vt:lpstr>Method</vt:lpstr>
      <vt:lpstr>Results: Bridget</vt:lpstr>
      <vt:lpstr>Results: Christina</vt:lpstr>
      <vt:lpstr>Results: Christina</vt:lpstr>
      <vt:lpstr>Results: Hannah</vt:lpstr>
      <vt:lpstr>Results: Hannah</vt:lpstr>
      <vt:lpstr>Results: Hannah</vt:lpstr>
      <vt:lpstr>Discussion: Bridget</vt:lpstr>
      <vt:lpstr>Discussion: Christina</vt:lpstr>
      <vt:lpstr>Discussion: Hannah</vt:lpstr>
      <vt:lpstr>Limitations</vt:lpstr>
      <vt:lpstr>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 Waggin’ Tutors: Effects of Dogs on Reading Scores</dc:title>
  <dc:creator>Tap Lab</dc:creator>
  <cp:lastModifiedBy>The College of New Jersey</cp:lastModifiedBy>
  <cp:revision>1</cp:revision>
  <dcterms:modified xsi:type="dcterms:W3CDTF">2014-04-30T16:04:18Z</dcterms:modified>
</cp:coreProperties>
</file>